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2" r:id="rId2"/>
  </p:sldMasterIdLst>
  <p:sldIdLst>
    <p:sldId id="256" r:id="rId3"/>
    <p:sldId id="257" r:id="rId4"/>
    <p:sldId id="268" r:id="rId5"/>
    <p:sldId id="269" r:id="rId6"/>
    <p:sldId id="270" r:id="rId7"/>
    <p:sldId id="271" r:id="rId8"/>
    <p:sldId id="274" r:id="rId9"/>
    <p:sldId id="272" r:id="rId10"/>
    <p:sldId id="265" r:id="rId11"/>
    <p:sldId id="266" r:id="rId12"/>
    <p:sldId id="27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47920" y="673200"/>
            <a:ext cx="4447800" cy="86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;p2"/>
          <p:cNvPicPr/>
          <p:nvPr/>
        </p:nvPicPr>
        <p:blipFill>
          <a:blip r:embed="rId3"/>
          <a:stretch/>
        </p:blipFill>
        <p:spPr>
          <a:xfrm rot="17260800">
            <a:off x="-269640" y="-104400"/>
            <a:ext cx="2271240" cy="1926360"/>
          </a:xfrm>
          <a:prstGeom prst="rect">
            <a:avLst/>
          </a:prstGeom>
          <a:ln w="0">
            <a:noFill/>
          </a:ln>
        </p:spPr>
      </p:pic>
      <p:grpSp>
        <p:nvGrpSpPr>
          <p:cNvPr id="16" name="Google Shape;10;p2"/>
          <p:cNvGrpSpPr/>
          <p:nvPr/>
        </p:nvGrpSpPr>
        <p:grpSpPr>
          <a:xfrm>
            <a:off x="-782640" y="-294840"/>
            <a:ext cx="11002320" cy="6292440"/>
            <a:chOff x="-782640" y="-294840"/>
            <a:chExt cx="11002320" cy="6292440"/>
          </a:xfrm>
        </p:grpSpPr>
        <p:pic>
          <p:nvPicPr>
            <p:cNvPr id="2" name="Google Shape;11;p2"/>
            <p:cNvPicPr/>
            <p:nvPr/>
          </p:nvPicPr>
          <p:blipFill>
            <a:blip r:embed="rId4"/>
            <a:stretch/>
          </p:blipFill>
          <p:spPr>
            <a:xfrm>
              <a:off x="1656720" y="-197640"/>
              <a:ext cx="1025280" cy="1078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" name="Google Shape;12;p2"/>
            <p:cNvGrpSpPr/>
            <p:nvPr/>
          </p:nvGrpSpPr>
          <p:grpSpPr>
            <a:xfrm>
              <a:off x="-782640" y="-294840"/>
              <a:ext cx="11002320" cy="6292440"/>
              <a:chOff x="-782640" y="-294840"/>
              <a:chExt cx="11002320" cy="6292440"/>
            </a:xfrm>
          </p:grpSpPr>
          <p:pic>
            <p:nvPicPr>
              <p:cNvPr id="4" name="Google Shape;13;p2"/>
              <p:cNvPicPr/>
              <p:nvPr/>
            </p:nvPicPr>
            <p:blipFill>
              <a:blip r:embed="rId5"/>
              <a:stretch/>
            </p:blipFill>
            <p:spPr>
              <a:xfrm>
                <a:off x="6855120" y="3321000"/>
                <a:ext cx="2288520" cy="1822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" name="Google Shape;14;p2"/>
              <p:cNvPicPr/>
              <p:nvPr/>
            </p:nvPicPr>
            <p:blipFill>
              <a:blip r:embed="rId6"/>
              <a:stretch/>
            </p:blipFill>
            <p:spPr>
              <a:xfrm rot="13314000">
                <a:off x="7942680" y="1782720"/>
                <a:ext cx="1980720" cy="1645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" name="Google Shape;15;p2"/>
              <p:cNvPicPr/>
              <p:nvPr/>
            </p:nvPicPr>
            <p:blipFill>
              <a:blip r:embed="rId7"/>
              <a:stretch/>
            </p:blipFill>
            <p:spPr>
              <a:xfrm rot="1918200">
                <a:off x="-542520" y="-32040"/>
                <a:ext cx="1363320" cy="1297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" name="Google Shape;16;p2"/>
              <p:cNvPicPr/>
              <p:nvPr/>
            </p:nvPicPr>
            <p:blipFill>
              <a:blip r:embed="rId8"/>
              <a:stretch/>
            </p:blipFill>
            <p:spPr>
              <a:xfrm rot="8107800">
                <a:off x="-319320" y="3945960"/>
                <a:ext cx="1593360" cy="1743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" name="Google Shape;17;p2"/>
          <p:cNvGrpSpPr/>
          <p:nvPr/>
        </p:nvGrpSpPr>
        <p:grpSpPr>
          <a:xfrm>
            <a:off x="-37080" y="1527840"/>
            <a:ext cx="9488520" cy="3882240"/>
            <a:chOff x="-37080" y="1527840"/>
            <a:chExt cx="9488520" cy="3882240"/>
          </a:xfrm>
        </p:grpSpPr>
        <p:pic>
          <p:nvPicPr>
            <p:cNvPr id="9" name="Google Shape;18;p2"/>
            <p:cNvPicPr/>
            <p:nvPr/>
          </p:nvPicPr>
          <p:blipFill>
            <a:blip r:embed="rId9"/>
            <a:stretch/>
          </p:blipFill>
          <p:spPr>
            <a:xfrm>
              <a:off x="6260760" y="4442040"/>
              <a:ext cx="934920" cy="96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19;p2"/>
            <p:cNvPicPr/>
            <p:nvPr/>
          </p:nvPicPr>
          <p:blipFill>
            <a:blip r:embed="rId10"/>
            <a:stretch/>
          </p:blipFill>
          <p:spPr>
            <a:xfrm>
              <a:off x="8803080" y="1527840"/>
              <a:ext cx="648360" cy="64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20;p2"/>
            <p:cNvPicPr/>
            <p:nvPr/>
          </p:nvPicPr>
          <p:blipFill>
            <a:blip r:embed="rId11"/>
            <a:stretch/>
          </p:blipFill>
          <p:spPr>
            <a:xfrm rot="12801600">
              <a:off x="88920" y="3917520"/>
              <a:ext cx="305640" cy="551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" name="Google Shape;21;p2"/>
          <p:cNvPicPr/>
          <p:nvPr/>
        </p:nvPicPr>
        <p:blipFill>
          <a:blip r:embed="rId12"/>
          <a:stretch/>
        </p:blipFill>
        <p:spPr>
          <a:xfrm rot="19418400">
            <a:off x="8279280" y="4549320"/>
            <a:ext cx="284400" cy="512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28080" y="1700640"/>
            <a:ext cx="5487480" cy="138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97;p9"/>
          <p:cNvPicPr/>
          <p:nvPr/>
        </p:nvPicPr>
        <p:blipFill>
          <a:blip r:embed="rId3"/>
          <a:stretch/>
        </p:blipFill>
        <p:spPr>
          <a:xfrm rot="3388200" flipH="1">
            <a:off x="-134280" y="1944360"/>
            <a:ext cx="1024920" cy="1955160"/>
          </a:xfrm>
          <a:prstGeom prst="rect">
            <a:avLst/>
          </a:prstGeom>
          <a:ln w="0">
            <a:noFill/>
          </a:ln>
        </p:spPr>
      </p:pic>
      <p:grpSp>
        <p:nvGrpSpPr>
          <p:cNvPr id="277" name="Google Shape;98;p9"/>
          <p:cNvGrpSpPr/>
          <p:nvPr/>
        </p:nvGrpSpPr>
        <p:grpSpPr>
          <a:xfrm>
            <a:off x="-781200" y="-1135800"/>
            <a:ext cx="10976760" cy="6279120"/>
            <a:chOff x="-781200" y="-1135800"/>
            <a:chExt cx="10976760" cy="6279120"/>
          </a:xfrm>
        </p:grpSpPr>
        <p:pic>
          <p:nvPicPr>
            <p:cNvPr id="278" name="Google Shape;99;p9"/>
            <p:cNvPicPr/>
            <p:nvPr/>
          </p:nvPicPr>
          <p:blipFill>
            <a:blip r:embed="rId4"/>
            <a:stretch/>
          </p:blipFill>
          <p:spPr>
            <a:xfrm rot="11580600" flipH="1">
              <a:off x="7734600" y="-914760"/>
              <a:ext cx="2199960" cy="209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oogle Shape;100;p9"/>
            <p:cNvPicPr/>
            <p:nvPr/>
          </p:nvPicPr>
          <p:blipFill>
            <a:blip r:embed="rId5"/>
            <a:stretch/>
          </p:blipFill>
          <p:spPr>
            <a:xfrm rot="16200000" flipH="1">
              <a:off x="7466400" y="3466080"/>
              <a:ext cx="175428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101;p9"/>
            <p:cNvPicPr/>
            <p:nvPr/>
          </p:nvPicPr>
          <p:blipFill>
            <a:blip r:embed="rId6"/>
            <a:stretch/>
          </p:blipFill>
          <p:spPr>
            <a:xfrm rot="10162200" flipH="1">
              <a:off x="8358480" y="1770120"/>
              <a:ext cx="1681560" cy="183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Google Shape;102;p9"/>
            <p:cNvPicPr/>
            <p:nvPr/>
          </p:nvPicPr>
          <p:blipFill>
            <a:blip r:embed="rId7"/>
            <a:stretch/>
          </p:blipFill>
          <p:spPr>
            <a:xfrm flipH="1">
              <a:off x="-488520" y="-420480"/>
              <a:ext cx="1854720" cy="154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Google Shape;103;p9"/>
            <p:cNvPicPr/>
            <p:nvPr/>
          </p:nvPicPr>
          <p:blipFill>
            <a:blip r:embed="rId8"/>
            <a:stretch/>
          </p:blipFill>
          <p:spPr>
            <a:xfrm rot="15141600" flipH="1">
              <a:off x="1095840" y="-253800"/>
              <a:ext cx="77256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oogle Shape;104;p9"/>
            <p:cNvPicPr/>
            <p:nvPr/>
          </p:nvPicPr>
          <p:blipFill>
            <a:blip r:embed="rId9"/>
            <a:stretch/>
          </p:blipFill>
          <p:spPr>
            <a:xfrm rot="12600000" flipH="1">
              <a:off x="-526320" y="669960"/>
              <a:ext cx="1808640" cy="150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4" name="Google Shape;105;p9"/>
          <p:cNvGrpSpPr/>
          <p:nvPr/>
        </p:nvGrpSpPr>
        <p:grpSpPr>
          <a:xfrm>
            <a:off x="159480" y="812880"/>
            <a:ext cx="8901000" cy="3971520"/>
            <a:chOff x="159480" y="812880"/>
            <a:chExt cx="8901000" cy="3971520"/>
          </a:xfrm>
        </p:grpSpPr>
        <p:pic>
          <p:nvPicPr>
            <p:cNvPr id="285" name="Google Shape;106;p9"/>
            <p:cNvPicPr/>
            <p:nvPr/>
          </p:nvPicPr>
          <p:blipFill>
            <a:blip r:embed="rId10"/>
            <a:stretch/>
          </p:blipFill>
          <p:spPr>
            <a:xfrm flipH="1">
              <a:off x="7361640" y="3444840"/>
              <a:ext cx="1293840" cy="133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Google Shape;107;p9"/>
            <p:cNvPicPr/>
            <p:nvPr/>
          </p:nvPicPr>
          <p:blipFill>
            <a:blip r:embed="rId11"/>
            <a:stretch/>
          </p:blipFill>
          <p:spPr>
            <a:xfrm flipH="1">
              <a:off x="159480" y="3444840"/>
              <a:ext cx="240480" cy="25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Google Shape;108;p9"/>
            <p:cNvPicPr/>
            <p:nvPr/>
          </p:nvPicPr>
          <p:blipFill>
            <a:blip r:embed="rId12"/>
            <a:stretch/>
          </p:blipFill>
          <p:spPr>
            <a:xfrm rot="388800">
              <a:off x="8772480" y="825840"/>
              <a:ext cx="262080" cy="472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66000" y="1713240"/>
            <a:ext cx="421164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828800" y="1704960"/>
            <a:ext cx="5486040" cy="13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600" b="0" strike="noStrike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  <a:t>MIS </a:t>
            </a:r>
            <a:r>
              <a:rPr lang="en" sz="46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  <a:t>FOR SMART WASTE MANAGEMENT SYSTEM</a:t>
            </a:r>
            <a:endParaRPr lang="fr-FR" sz="4600" b="0" strike="noStrike" spc="-1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95" name="Google Shape;387;p34"/>
          <p:cNvCxnSpPr/>
          <p:nvPr/>
        </p:nvCxnSpPr>
        <p:spPr>
          <a:xfrm>
            <a:off x="2931120" y="3155760"/>
            <a:ext cx="328176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144847" y="1270275"/>
            <a:ext cx="3896641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Conclusions</a:t>
            </a:r>
            <a:endParaRPr lang="fr-FR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759418" y="2169074"/>
            <a:ext cx="6850251" cy="25882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essential for managing and analyzing data in a Smart Waste Management MIS. It efficiently stores and organizes data from waste bins, sensors, and collection schedules, ensuring real-time retrieval and analysis. By leveraging predictive analytics, it helps forecast waste accumulation trends, enabling proactive planning for waste collection and resource allocation. </a:t>
            </a:r>
            <a:endParaRPr lang="en-US" sz="2000" b="0" strike="noStrike" spc="-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Google Shape;424;p37"/>
          <p:cNvCxnSpPr/>
          <p:nvPr/>
        </p:nvCxnSpPr>
        <p:spPr>
          <a:xfrm>
            <a:off x="2144847" y="1927873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F56-4EC4-5B46-014E-19732A6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8" y="788957"/>
            <a:ext cx="5308169" cy="3364589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040876" y="-294443"/>
            <a:ext cx="4209840" cy="10674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93368" y="839910"/>
            <a:ext cx="6493791" cy="4127297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is a critical issue in urban areas.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collection leads to overflowing bins and increased pollution.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MIS can streamline waste collection through real-time monitoring and optimization.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Waste Monitoring – Smart sensors track waste levels, ensuring timely collection and reducing overflow.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Collection Routes – GPS tracking and data analytics help plan efficient routes, cutting fuel costs and emissions.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in decision-making by providing insights through analytics and data visualization.</a:t>
            </a:r>
          </a:p>
        </p:txBody>
      </p:sp>
      <p:cxnSp>
        <p:nvCxnSpPr>
          <p:cNvPr id="298" name="Google Shape;424;p37"/>
          <p:cNvCxnSpPr/>
          <p:nvPr/>
        </p:nvCxnSpPr>
        <p:spPr>
          <a:xfrm>
            <a:off x="2143232" y="681591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2B38-A013-A86C-12E5-20ABE970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680" y="343869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ABSTRACT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12CE6-94A7-1D31-83F0-AF896B05EF5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420" y="1154628"/>
            <a:ext cx="7539926" cy="3353817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 (MIS) for monitoring waste collection schedules, bin capacities, and route optimization.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analytics for efficient resource allocation and cost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Cloud Computing, GIS, and DBMS technologies.</a:t>
            </a:r>
          </a:p>
          <a:p>
            <a:pPr marL="0" indent="0">
              <a:buNone/>
            </a:pPr>
            <a:endParaRPr lang="en-IN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89640-2269-D32C-4AC5-0517C24D6DA9}"/>
              </a:ext>
            </a:extLst>
          </p:cNvPr>
          <p:cNvCxnSpPr/>
          <p:nvPr/>
        </p:nvCxnSpPr>
        <p:spPr>
          <a:xfrm>
            <a:off x="5594888" y="246996"/>
            <a:ext cx="75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oogle Shape;387;p34">
            <a:extLst>
              <a:ext uri="{FF2B5EF4-FFF2-40B4-BE49-F238E27FC236}">
                <a16:creationId xmlns:a16="http://schemas.microsoft.com/office/drawing/2014/main" id="{1C2E7D7C-56AC-491E-F166-4C5F4DA529C3}"/>
              </a:ext>
            </a:extLst>
          </p:cNvPr>
          <p:cNvCxnSpPr>
            <a:cxnSpLocks/>
          </p:cNvCxnSpPr>
          <p:nvPr/>
        </p:nvCxnSpPr>
        <p:spPr>
          <a:xfrm>
            <a:off x="3138406" y="1051163"/>
            <a:ext cx="2719953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7302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8799-1371-13D9-F707-55E2630F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59" y="254746"/>
            <a:ext cx="6323308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FBFC1-8A68-76BB-E00C-CECA3F9587A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9451" y="1278609"/>
            <a:ext cx="7818895" cy="2969823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for data storage and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Information System (GIS) for route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 (DBMS) for data storage and retrieval.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Python, Java.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096F71A1-7D46-A614-49AC-E5527F9BEB79}"/>
              </a:ext>
            </a:extLst>
          </p:cNvPr>
          <p:cNvCxnSpPr>
            <a:cxnSpLocks/>
          </p:cNvCxnSpPr>
          <p:nvPr/>
        </p:nvCxnSpPr>
        <p:spPr>
          <a:xfrm>
            <a:off x="2580467" y="1007056"/>
            <a:ext cx="625356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296268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0B0-FCD0-033F-B812-F105313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966" y="337319"/>
            <a:ext cx="6090834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7B30C-7775-52B7-2116-57EA2733D36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1123293"/>
            <a:ext cx="7648414" cy="3347965"/>
          </a:xfrm>
        </p:spPr>
        <p:txBody>
          <a:bodyPr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IoT-enabled smart bins with sensors.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GPS-enabled tracking devices for waste collection vehicles.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servers for data processing and storage.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mobile devices for accessing MIS dashboards.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4C9D5833-E963-C6CF-27B2-F568C1C622FA}"/>
              </a:ext>
            </a:extLst>
          </p:cNvPr>
          <p:cNvCxnSpPr>
            <a:cxnSpLocks/>
          </p:cNvCxnSpPr>
          <p:nvPr/>
        </p:nvCxnSpPr>
        <p:spPr>
          <a:xfrm>
            <a:off x="2417735" y="1123293"/>
            <a:ext cx="639305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1379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C1CE-C6CF-7D7A-F462-A6FFFD5C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90" y="509354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PROCESS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1AEE-473E-0DEC-BEB0-9BF33AE5EF2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5666" y="1301859"/>
            <a:ext cx="8194639" cy="34483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bins collect data on waste levels.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is transmitted to the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MIS analyzes data and suggests optimized collection  routes.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Waste collection teams receive real-time updates.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Reports are generated for further analysis.</a:t>
            </a:r>
          </a:p>
          <a:p>
            <a:endParaRPr lang="en-IN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C621920B-9BC0-4B35-ABC1-E1AD56D3550E}"/>
              </a:ext>
            </a:extLst>
          </p:cNvPr>
          <p:cNvCxnSpPr>
            <a:cxnSpLocks/>
          </p:cNvCxnSpPr>
          <p:nvPr/>
        </p:nvCxnSpPr>
        <p:spPr>
          <a:xfrm>
            <a:off x="2642460" y="1301859"/>
            <a:ext cx="461045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8352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83DE-77DD-2C62-4D2E-352C060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138" y="-114491"/>
            <a:ext cx="4447800" cy="866160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7D3E-CD52-8BE9-FEC4-BA8619BA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7" y="751669"/>
            <a:ext cx="6052089" cy="4231035"/>
          </a:xfrm>
          <a:prstGeom prst="rect">
            <a:avLst/>
          </a:prstGeom>
        </p:spPr>
      </p:pic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03BB89FB-E441-39E2-4B15-7E605ED669C8}"/>
              </a:ext>
            </a:extLst>
          </p:cNvPr>
          <p:cNvCxnSpPr>
            <a:cxnSpLocks/>
          </p:cNvCxnSpPr>
          <p:nvPr/>
        </p:nvCxnSpPr>
        <p:spPr>
          <a:xfrm>
            <a:off x="2882685" y="604435"/>
            <a:ext cx="293692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5242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55DA64-B03F-0F1D-BBD6-9B2F41AEF2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0637" y="821410"/>
            <a:ext cx="7771214" cy="3944319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ADVANTAGES: 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Integration – Can be combined with other smart         city technologies for better urban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for better decision-making.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implementation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technical expertise needed.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37DDFD16-345B-6777-7805-B259878786C8}"/>
              </a:ext>
            </a:extLst>
          </p:cNvPr>
          <p:cNvCxnSpPr>
            <a:cxnSpLocks/>
          </p:cNvCxnSpPr>
          <p:nvPr/>
        </p:nvCxnSpPr>
        <p:spPr>
          <a:xfrm>
            <a:off x="1112597" y="1495248"/>
            <a:ext cx="333213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  <p:cxnSp>
        <p:nvCxnSpPr>
          <p:cNvPr id="8" name="Google Shape;424;p37">
            <a:extLst>
              <a:ext uri="{FF2B5EF4-FFF2-40B4-BE49-F238E27FC236}">
                <a16:creationId xmlns:a16="http://schemas.microsoft.com/office/drawing/2014/main" id="{EA142947-F263-650F-275B-8B36197831C6}"/>
              </a:ext>
            </a:extLst>
          </p:cNvPr>
          <p:cNvCxnSpPr>
            <a:cxnSpLocks/>
          </p:cNvCxnSpPr>
          <p:nvPr/>
        </p:nvCxnSpPr>
        <p:spPr>
          <a:xfrm>
            <a:off x="794882" y="3572024"/>
            <a:ext cx="392882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3083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907717" y="92942"/>
            <a:ext cx="5561042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Role of DBMS in Analytics</a:t>
            </a:r>
            <a:endParaRPr lang="fr-FR" sz="36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1084883" y="959122"/>
            <a:ext cx="6772758" cy="38914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Management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Organizes and stores data from waste bins, sensors, and collection schedules for efficient retrieval.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&amp; Analytics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Analyzes bin capacity, waste accumulation trends, and predicts optimal collection times.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Uses GIS data to determine the most efficient collection routes, reducing fuel costs and improving efficiency.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Scalability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data integrity, access control, and supports large-scale waste management operations.</a:t>
            </a:r>
          </a:p>
        </p:txBody>
      </p:sp>
      <p:cxnSp>
        <p:nvCxnSpPr>
          <p:cNvPr id="326" name="Google Shape;424;p37"/>
          <p:cNvCxnSpPr>
            <a:cxnSpLocks/>
          </p:cNvCxnSpPr>
          <p:nvPr/>
        </p:nvCxnSpPr>
        <p:spPr>
          <a:xfrm>
            <a:off x="1852047" y="759302"/>
            <a:ext cx="550189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449</Words>
  <Application>Microsoft Office PowerPoint</Application>
  <PresentationFormat>On-screen Show (16:9)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OpenSymbol</vt:lpstr>
      <vt:lpstr>Space Grotesk SemiBold</vt:lpstr>
      <vt:lpstr>Symbol</vt:lpstr>
      <vt:lpstr>Times New Roman</vt:lpstr>
      <vt:lpstr>Wingdings</vt:lpstr>
      <vt:lpstr>Design Inspiration for College by Slidesgo</vt:lpstr>
      <vt:lpstr>Design Inspiration for College by Slidesgo</vt:lpstr>
      <vt:lpstr>MIS FOR SMART WASTE MANAGEMENT SYSTEM</vt:lpstr>
      <vt:lpstr>INTRODUCTION</vt:lpstr>
      <vt:lpstr>     ABSTRACT</vt:lpstr>
      <vt:lpstr>SOFTWARE REQUIREMENTS</vt:lpstr>
      <vt:lpstr>HARDWARE REQUIRMENTS</vt:lpstr>
      <vt:lpstr>WORKING PROCESS</vt:lpstr>
      <vt:lpstr>  FLOWCHART</vt:lpstr>
      <vt:lpstr>PowerPoint Presentation</vt:lpstr>
      <vt:lpstr>Role of DBMS in Analytics</vt:lpstr>
      <vt:lpstr>Conclusions</vt:lpstr>
      <vt:lpstr> 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Prudhvi Raj Kumar Reddy Muttana</dc:creator>
  <cp:lastModifiedBy>Prudhvi Raj Kumar Reddy Muttana</cp:lastModifiedBy>
  <cp:revision>5</cp:revision>
  <dcterms:modified xsi:type="dcterms:W3CDTF">2025-02-18T16:17:59Z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2025-02-18T05:10:15Z</dcterms:created>
  <dc:creator>Unknown Creator</dc:creator>
  <dc:description/>
  <dc:language>en-US</dc:language>
  <cp:lastModifiedBy>Unknown Creator</cp:lastModifiedBy>
  <dcterms:modified xsi:type="dcterms:W3CDTF">2025-02-18T05:10:15Z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